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176" y="-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29DB60A8-E327-1945-8F3D-094F83E668C6}" type="datetimeFigureOut">
              <a:rPr lang="en-US" smtClean="0"/>
              <a:pPr/>
              <a:t>12-12-12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22FE74F-11B2-7843-B085-ACE0FF6E2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711325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0002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2290763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25717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3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gif"/><Relationship Id="rId3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355" y="448422"/>
            <a:ext cx="7583488" cy="1470025"/>
          </a:xfrm>
        </p:spPr>
        <p:txBody>
          <a:bodyPr/>
          <a:lstStyle/>
          <a:p>
            <a:r>
              <a:rPr lang="en-US" dirty="0" smtClean="0"/>
              <a:t>3.4 Buddhist symbols and icons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19404" y="3314447"/>
            <a:ext cx="3355567" cy="3832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62607" y="3303823"/>
            <a:ext cx="3455459" cy="365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25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Dharmachakra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wheel of the law. The eight spokes </a:t>
            </a:r>
            <a:br>
              <a:rPr lang="en-US" dirty="0" smtClean="0"/>
            </a:br>
            <a:r>
              <a:rPr lang="en-US" dirty="0" smtClean="0"/>
              <a:t>represent the eightfold path.</a:t>
            </a:r>
            <a:endParaRPr lang="en-US" dirty="0"/>
          </a:p>
        </p:txBody>
      </p:sp>
      <p:pic>
        <p:nvPicPr>
          <p:cNvPr id="26626" name="Picture 2" descr="The Whe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8260" y="2719808"/>
            <a:ext cx="3118281" cy="3118283"/>
          </a:xfrm>
          <a:prstGeom prst="rect">
            <a:avLst/>
          </a:prstGeom>
          <a:noFill/>
        </p:spPr>
      </p:pic>
      <p:pic>
        <p:nvPicPr>
          <p:cNvPr id="26628" name="Picture 4" descr="https://encrypted-tbn0.gstatic.com/images?q=tbn:ANd9GcTlEVhnZiLAQiJOJ-B7_818ybPXBdc5dScIWe399DzY83xjTc1OZ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583" y="2719807"/>
            <a:ext cx="2665632" cy="4020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wheel of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0" name="Picture 2" descr="http://static.neatorama.com/images/2007-03/wheel-of-li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2529" y="1045004"/>
            <a:ext cx="5430129" cy="5807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Mandala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5155" y="629789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301" y="3705583"/>
            <a:ext cx="5029699" cy="31524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905245"/>
            <a:ext cx="88022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333333"/>
                </a:solidFill>
              </a:rPr>
              <a:t>Means circle</a:t>
            </a:r>
          </a:p>
          <a:p>
            <a:pPr marL="457200" indent="-457200">
              <a:buFont typeface="Arial"/>
              <a:buChar char="•"/>
            </a:pPr>
            <a:endParaRPr lang="en-US" sz="2800" dirty="0">
              <a:solidFill>
                <a:srgbClr val="333333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333333"/>
                </a:solidFill>
              </a:rPr>
              <a:t>Visual aid for concentration and a device for meditation</a:t>
            </a:r>
          </a:p>
          <a:p>
            <a:pPr marL="457200" indent="-457200">
              <a:buFont typeface="Arial"/>
              <a:buChar char="•"/>
            </a:pPr>
            <a:endParaRPr lang="en-US" sz="2800" dirty="0">
              <a:solidFill>
                <a:srgbClr val="333333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333333"/>
                </a:solidFill>
              </a:rPr>
              <a:t>The viewing of a </a:t>
            </a:r>
            <a:br>
              <a:rPr lang="en-US" sz="2800" dirty="0" smtClean="0">
                <a:solidFill>
                  <a:srgbClr val="333333"/>
                </a:solidFill>
              </a:rPr>
            </a:br>
            <a:r>
              <a:rPr lang="en-US" sz="2800" dirty="0" smtClean="0">
                <a:solidFill>
                  <a:srgbClr val="333333"/>
                </a:solidFill>
              </a:rPr>
              <a:t>mandala generates</a:t>
            </a:r>
            <a:br>
              <a:rPr lang="en-US" sz="2800" dirty="0" smtClean="0">
                <a:solidFill>
                  <a:srgbClr val="333333"/>
                </a:solidFill>
              </a:rPr>
            </a:br>
            <a:r>
              <a:rPr lang="en-US" sz="2800" dirty="0" smtClean="0">
                <a:solidFill>
                  <a:srgbClr val="333333"/>
                </a:solidFill>
              </a:rPr>
              <a:t>healing energy and</a:t>
            </a:r>
            <a:br>
              <a:rPr lang="en-US" sz="2800" dirty="0" smtClean="0">
                <a:solidFill>
                  <a:srgbClr val="333333"/>
                </a:solidFill>
              </a:rPr>
            </a:br>
            <a:r>
              <a:rPr lang="en-US" sz="2800" dirty="0" smtClean="0">
                <a:solidFill>
                  <a:srgbClr val="333333"/>
                </a:solidFill>
              </a:rPr>
              <a:t>brings the viewer closer </a:t>
            </a:r>
            <a:br>
              <a:rPr lang="en-US" sz="2800" dirty="0" smtClean="0">
                <a:solidFill>
                  <a:srgbClr val="333333"/>
                </a:solidFill>
              </a:rPr>
            </a:br>
            <a:r>
              <a:rPr lang="en-US" sz="2800" smtClean="0">
                <a:solidFill>
                  <a:srgbClr val="333333"/>
                </a:solidFill>
              </a:rPr>
              <a:t>to enlightenment</a:t>
            </a:r>
            <a:endParaRPr lang="en-US" sz="28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41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Triple Jewel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6" y="1828800"/>
            <a:ext cx="8749311" cy="48571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refuge is a place of safety from danger</a:t>
            </a:r>
          </a:p>
          <a:p>
            <a:endParaRPr lang="en-US" sz="2800" dirty="0"/>
          </a:p>
          <a:p>
            <a:r>
              <a:rPr lang="en-US" sz="2800" dirty="0" smtClean="0"/>
              <a:t>The Buddha established three refuges to help with existence</a:t>
            </a:r>
          </a:p>
          <a:p>
            <a:endParaRPr lang="en-US" sz="2800" dirty="0"/>
          </a:p>
          <a:p>
            <a:r>
              <a:rPr lang="en-US" sz="2800" dirty="0" smtClean="0"/>
              <a:t>The purpose of these refuges is to guide followers along the right path and help them with their journey</a:t>
            </a:r>
          </a:p>
        </p:txBody>
      </p:sp>
    </p:spTree>
    <p:extLst>
      <p:ext uri="{BB962C8B-B14F-4D97-AF65-F5344CB8AC3E}">
        <p14:creationId xmlns:p14="http://schemas.microsoft.com/office/powerpoint/2010/main" val="793344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Triple jewel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036" y="1622986"/>
            <a:ext cx="8949963" cy="501008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They are</a:t>
            </a:r>
          </a:p>
          <a:p>
            <a:pPr lvl="3"/>
            <a:r>
              <a:rPr lang="en-US" sz="2800" dirty="0" smtClean="0"/>
              <a:t>The Buddha (the guide)</a:t>
            </a:r>
          </a:p>
          <a:p>
            <a:pPr lvl="3"/>
            <a:r>
              <a:rPr lang="en-US" sz="2800" dirty="0" smtClean="0"/>
              <a:t>The Dharma (the path)</a:t>
            </a:r>
          </a:p>
          <a:p>
            <a:pPr lvl="3"/>
            <a:r>
              <a:rPr lang="en-US" sz="2800" dirty="0" smtClean="0"/>
              <a:t>The Sangha (companions and teachers)</a:t>
            </a:r>
          </a:p>
          <a:p>
            <a:pPr lvl="3"/>
            <a:endParaRPr lang="en-US" sz="2800" dirty="0"/>
          </a:p>
          <a:p>
            <a:r>
              <a:rPr lang="en-US" sz="2800" dirty="0" smtClean="0"/>
              <a:t>For a Buddhist, taking refuge is the first step to enlightenment</a:t>
            </a:r>
          </a:p>
          <a:p>
            <a:endParaRPr lang="en-US" sz="2800" dirty="0"/>
          </a:p>
          <a:p>
            <a:r>
              <a:rPr lang="en-US" sz="2800" dirty="0" smtClean="0"/>
              <a:t>Lay people take refuge in the triple jewel by reciting: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03330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triple jewel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“ I go to the Buddha for refuge, I go to the Dharma for refuge, I go to the Sangha </a:t>
            </a:r>
            <a:r>
              <a:rPr lang="en-US" sz="2800" smtClean="0"/>
              <a:t>for refuge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74093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Buddhist Symbols and icons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Buddhism is very rich in symbols, many recognized all over the world</a:t>
            </a:r>
          </a:p>
          <a:p>
            <a:endParaRPr lang="en-US" sz="2800" dirty="0"/>
          </a:p>
          <a:p>
            <a:r>
              <a:rPr lang="en-US" sz="2800" dirty="0" smtClean="0"/>
              <a:t>Since there are so many abstract teachings and they tend to be hard to grasp , one way to help clarify them is to use symbols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38127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Buddha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2669" b="12669"/>
          <a:stretch>
            <a:fillRect/>
          </a:stretch>
        </p:blipFill>
        <p:spPr>
          <a:xfrm rot="16200000">
            <a:off x="6204679" y="812987"/>
            <a:ext cx="3752307" cy="2126334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589824" y="3303823"/>
            <a:ext cx="3455459" cy="36528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9325" y="1758551"/>
            <a:ext cx="88195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/>
                </a:solidFill>
              </a:rPr>
              <a:t>Portrayals of the Buddha differ all around</a:t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the world </a:t>
            </a:r>
          </a:p>
          <a:p>
            <a:endParaRPr lang="en-US" sz="2800" dirty="0">
              <a:solidFill>
                <a:schemeClr val="bg2"/>
              </a:solidFill>
            </a:endParaRPr>
          </a:p>
          <a:p>
            <a:r>
              <a:rPr lang="en-US" sz="2800" dirty="0" smtClean="0">
                <a:solidFill>
                  <a:schemeClr val="bg2"/>
                </a:solidFill>
              </a:rPr>
              <a:t>Often appears standing or in the </a:t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				      yoga position</a:t>
            </a:r>
          </a:p>
          <a:p>
            <a:endParaRPr lang="en-US" sz="2800" dirty="0" smtClean="0">
              <a:solidFill>
                <a:schemeClr val="bg2"/>
              </a:solidFill>
            </a:endParaRPr>
          </a:p>
          <a:p>
            <a:r>
              <a:rPr lang="en-US" sz="2800" dirty="0" smtClean="0">
                <a:solidFill>
                  <a:schemeClr val="bg2"/>
                </a:solidFill>
              </a:rPr>
              <a:t>					Buddha himself is </a:t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					not worshipped, </a:t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					followers worship</a:t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					the statue as a sign</a:t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					of respect</a:t>
            </a:r>
          </a:p>
          <a:p>
            <a:endParaRPr lang="en-US" sz="2800" dirty="0">
              <a:solidFill>
                <a:schemeClr val="bg2"/>
              </a:solidFill>
            </a:endParaRPr>
          </a:p>
          <a:p>
            <a:endParaRPr lang="en-US" sz="2800" dirty="0">
              <a:solidFill>
                <a:schemeClr val="bg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74490" y="2479210"/>
            <a:ext cx="1954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Japan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5400000">
            <a:off x="4639122" y="4666614"/>
            <a:ext cx="2925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Thailand</a:t>
            </a:r>
            <a:endParaRPr lang="en-CA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6035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Mudras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" y="1828800"/>
            <a:ext cx="8961120" cy="4839286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Hand gestures called </a:t>
            </a:r>
            <a:r>
              <a:rPr lang="en-US" sz="2800" b="1" u="sng" dirty="0" err="1" smtClean="0"/>
              <a:t>Mudras</a:t>
            </a:r>
            <a:r>
              <a:rPr lang="en-US" sz="2800" b="1" u="sng" dirty="0" smtClean="0"/>
              <a:t> </a:t>
            </a:r>
            <a:r>
              <a:rPr lang="en-US" sz="2800" dirty="0" smtClean="0"/>
              <a:t>are important Buddhist icons</a:t>
            </a:r>
          </a:p>
          <a:p>
            <a:endParaRPr lang="en-US" sz="2800" dirty="0" smtClean="0"/>
          </a:p>
          <a:p>
            <a:r>
              <a:rPr lang="en-US" sz="2800" dirty="0" smtClean="0"/>
              <a:t>Often used during meditation</a:t>
            </a:r>
            <a:br>
              <a:rPr lang="en-US" sz="2800" dirty="0" smtClean="0"/>
            </a:br>
            <a:r>
              <a:rPr lang="en-US" sz="2800" dirty="0" smtClean="0"/>
              <a:t>or seen on Buddha images</a:t>
            </a:r>
          </a:p>
          <a:p>
            <a:endParaRPr lang="en-US" sz="2800" dirty="0" smtClean="0"/>
          </a:p>
          <a:p>
            <a:r>
              <a:rPr lang="en-US" sz="2800" dirty="0" smtClean="0"/>
              <a:t>The underlying idea of </a:t>
            </a:r>
            <a:r>
              <a:rPr lang="en-US" sz="2800" b="1" dirty="0" err="1" smtClean="0"/>
              <a:t>mudras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dirty="0" smtClean="0"/>
              <a:t>is that we can tell someone’s</a:t>
            </a:r>
            <a:br>
              <a:rPr lang="en-US" sz="2800" dirty="0" smtClean="0"/>
            </a:br>
            <a:r>
              <a:rPr lang="en-US" sz="2800" dirty="0" smtClean="0"/>
              <a:t>state of mind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549757" y="3263757"/>
            <a:ext cx="3355567" cy="383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sTUPA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082" y="1828800"/>
            <a:ext cx="8651631" cy="476894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Domed-shaped mounds that </a:t>
            </a:r>
            <a:br>
              <a:rPr lang="en-US" sz="2800" dirty="0" smtClean="0"/>
            </a:br>
            <a:r>
              <a:rPr lang="en-US" sz="2800" dirty="0" smtClean="0"/>
              <a:t>house the relics of the Buddha</a:t>
            </a:r>
            <a:br>
              <a:rPr lang="en-US" sz="2800" dirty="0" smtClean="0"/>
            </a:br>
            <a:r>
              <a:rPr lang="en-US" sz="2800" dirty="0" smtClean="0"/>
              <a:t>or other holy figures</a:t>
            </a:r>
          </a:p>
          <a:p>
            <a:endParaRPr lang="en-US" sz="2800" dirty="0" smtClean="0"/>
          </a:p>
          <a:p>
            <a:r>
              <a:rPr lang="en-US" sz="2800" dirty="0" smtClean="0"/>
              <a:t>Insides of the </a:t>
            </a:r>
            <a:r>
              <a:rPr lang="en-US" sz="2800" dirty="0" err="1" smtClean="0"/>
              <a:t>stupa</a:t>
            </a:r>
            <a:r>
              <a:rPr lang="en-US" sz="2800" dirty="0" smtClean="0"/>
              <a:t> is decorated</a:t>
            </a:r>
            <a:br>
              <a:rPr lang="en-US" sz="2800" dirty="0" smtClean="0"/>
            </a:br>
            <a:r>
              <a:rPr lang="en-US" sz="2800" dirty="0" smtClean="0"/>
              <a:t>with paintings and carvings of</a:t>
            </a:r>
            <a:br>
              <a:rPr lang="en-US" sz="2800" dirty="0" smtClean="0"/>
            </a:br>
            <a:r>
              <a:rPr lang="en-US" sz="2800" dirty="0" smtClean="0"/>
              <a:t>the life of the Buddha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1026" name="Picture 2" descr="https://encrypted-tbn0.gstatic.com/images?q=tbn:ANd9GcSSjfZ88h25ms2CmddNnnVZ1xzlB4HzjC7wrgrnpBmOU3bf8zQ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6057" y="1345920"/>
            <a:ext cx="3777943" cy="3629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dirty="0" err="1" smtClean="0"/>
              <a:t>Stupa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do you find inside?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3999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HOLY RELICS</a:t>
            </a:r>
            <a:endParaRPr lang="en-US" sz="2800" dirty="0"/>
          </a:p>
        </p:txBody>
      </p:sp>
      <p:pic>
        <p:nvPicPr>
          <p:cNvPr id="22530" name="Picture 2" descr="reli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2922880"/>
            <a:ext cx="2652746" cy="3590462"/>
          </a:xfrm>
          <a:prstGeom prst="rect">
            <a:avLst/>
          </a:prstGeom>
          <a:noFill/>
        </p:spPr>
      </p:pic>
      <p:pic>
        <p:nvPicPr>
          <p:cNvPr id="22534" name="Picture 6" descr="https://encrypted-tbn3.gstatic.com/images?q=tbn:ANd9GcRyOTOrRAjygI7w9AZQRed8rXdUb6VDTWk7cCfYH81ipancEWe-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73" y="2534354"/>
            <a:ext cx="3101731" cy="3978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753"/>
            <a:ext cx="9143999" cy="1283167"/>
          </a:xfrm>
        </p:spPr>
        <p:txBody>
          <a:bodyPr/>
          <a:lstStyle/>
          <a:p>
            <a:r>
              <a:rPr lang="en-US" dirty="0" err="1" smtClean="0"/>
              <a:t>Stupa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do you find inside?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3999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CLAY SACRED			MEDICINES, HERBS</a:t>
            </a:r>
            <a:br>
              <a:rPr lang="en-US" sz="2800" dirty="0" smtClean="0"/>
            </a:br>
            <a:r>
              <a:rPr lang="en-US" sz="2800" dirty="0" smtClean="0"/>
              <a:t>	STATUES	              	BLESSING SUBSTANCES</a:t>
            </a:r>
          </a:p>
          <a:p>
            <a:pPr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IMAGES</a:t>
            </a:r>
            <a:endParaRPr lang="en-US" sz="2800" dirty="0"/>
          </a:p>
        </p:txBody>
      </p:sp>
      <p:pic>
        <p:nvPicPr>
          <p:cNvPr id="23554" name="Picture 2" descr="tsa t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62811"/>
            <a:ext cx="3184306" cy="3426974"/>
          </a:xfrm>
          <a:prstGeom prst="rect">
            <a:avLst/>
          </a:prstGeom>
          <a:noFill/>
        </p:spPr>
      </p:pic>
      <p:pic>
        <p:nvPicPr>
          <p:cNvPr id="7" name="Picture 4" descr="her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2605" y="2762811"/>
            <a:ext cx="2797841" cy="359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Lotus 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218" y="1828800"/>
            <a:ext cx="8637564" cy="478301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Soon after enlightenment, the Buddha had a </a:t>
            </a:r>
            <a:br>
              <a:rPr lang="en-US" sz="2800" dirty="0" smtClean="0"/>
            </a:br>
            <a:r>
              <a:rPr lang="en-US" sz="2800" dirty="0" smtClean="0"/>
              <a:t>vision of the human race as a bed of lotus flowers</a:t>
            </a:r>
          </a:p>
          <a:p>
            <a:endParaRPr lang="en-US" sz="2800" dirty="0" smtClean="0"/>
          </a:p>
          <a:p>
            <a:r>
              <a:rPr lang="en-US" sz="2800" dirty="0" smtClean="0"/>
              <a:t>Some were in the mud, some were emerging from it, and others were about to bloom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  <p:pic>
        <p:nvPicPr>
          <p:cNvPr id="24578" name="Picture 2" descr="Lotus Flo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0" y="1345920"/>
            <a:ext cx="1143000" cy="1143001"/>
          </a:xfrm>
          <a:prstGeom prst="rect">
            <a:avLst/>
          </a:prstGeom>
          <a:noFill/>
        </p:spPr>
      </p:pic>
      <p:sp>
        <p:nvSpPr>
          <p:cNvPr id="24580" name="AutoShape 4" descr="data:image/jpeg;base64,/9j/4AAQSkZJRgABAQAAAQABAAD/2wCEAAkGBhQSERQUEhQWFRQWFBYaGRcYFRgUGBsZFhUVFBQUFBgXHCYfGBkjHRQUIC8gJCcpLSwsFR4xNTAqNSYrLCkBCQoKDgwOGg8PGjQkHSQvKSovNTE1LCwsKSosLCwuKSwtNSwpKS0sKiwsLCksLCwvLCwsLSwsLCo1LiksLCksLP/AABEIAHgAtgMBIgACEQEDEQH/xAAbAAACAgMBAAAAAAAAAAAAAAAABgQFAQMHAv/EAD4QAAECAwUFBQYDCAIDAAAAAAEAAgMRIQQFEjFRBkFhcYETIpGhsTJCwdHh8CNSYgcUFTNDkqLCcvEkY4L/xAAaAQACAwEBAAAAAAAAAAAAAAAABAECBQMG/8QALxEAAgEDAgMGBgIDAAAAAAAAAAECAwQREiExQWEFE1FxscEUIpGh0fAy8RVCgf/aAAwDAQACEQMRAD8A7ihCEACEIQAIQsOKAMoVXdF+sjl4FMLjL9TRQOHn5KTeV4tgQ3RH5NGQzJ3AcSg6OnJS0NbkgRhPDMYgAZb5GYBlpQ+C9rkNjv20C2m1Zl1Cz3cG6H0pI6811SwW9sVgew0O7eDvB4oGbuzlb4y85+z8CQ4yqUq3Pt0yPbIkCUmZQn/nI9odcxqAt+1N5BzTBa6U6PM929vzSdAuyGHAhwBBEpHIiokgYtbWEqcnU4vh06/vI6tNBKrLmvMRGgE98CvHitO0V+9gwhgxRSO6Nw/U7hwQZ6pTc9CW5ZwrWxznNa4FzCA4A1BIxCfQrcuUXFeEWBae1JLsZ/EB94E1PMZjwXVIUUOaCKgiYQd7u1dvJb5T/WeprKpYt/htqhwqYH4m4v8A2e0B4AjmrkFAtKEoYzz3MoQhBQEIQgAQhCABCEIAEIQgDBKVNpdoC4OhQqA0c/hvDfmrDae9ezYGA1fPw+vzSLeV5gQ3YcyJbt/0Qatja62pteX5IcW/TCI7KhEpEbtwU+/9uYbmsERwc9oE2tyxSqfH0XN7xvnEZMNNfkq4xEnUuMbR3L3t/QjNKlHU1z5Z9/sMtp2xf/TaGjjUrRA25tUJxcyMWEiVJSPQ7+KWXF0/apOeVZafVZe4HOR80u6lR8zJq3teosSlt0SXtksYt6xHTxRHGpn3utVohXhkQ81yqfJQhFAnUDX6rHaAVoOMgqYlzyLurWk8ucum7L6y7Sx4T2uZGc1wqO90NDmFLgbYWjMxMc6zdWfVK5e1xkZEjxE1ua6km00ypPKinVNcG8nRXNxF6tbz139cjpYduHA/iMBGozTa79oDTZ3NgPAdSYOYB9oM4/VcdhPf7zgRLcJdStvbkVC6xuJx2e43T7Q3XfRUkvDb2w/t5nS4d4mM0NnJwIc05EEVmCui7M34YzMMSkVor+r9Q+IXDLivzvtBo4ES0Mq9Cuh2e9QxwLTIiRB++niU9CSkso27iFK7pKVHdej5p/vU6YhQ7qvARoYeORGhGamK55yUXF4YIQhBAIQhABNYc8DMyUe39p2Z7LDj3Ypy8kmwLa90RzIxPatza7OWrQKFvEIGaNB1U3nh9RyfeMMe8FmHeEM0D2z0mlC2WzCEt3jeM5qcDtHs7vOZK22vQvtT2j3JNHQTPmSlK2zc14/SfSqZLquUvhmKc3Tw8t56rMDZw4pkffFVaN2E6VKHdeCx+TkbgRnvyWAyWtPvqug3xsGITgRMw3Ehs/cJ90/A9Et2nZ1wjFjhhAEy4ZEEHCR13cFnSpyi8Hk/8fWioY31ZW3LzF8xd2E+IlLVazEa3dKmnkrS13cGAzJmN1FqhXYXCc92iopxFEtUtKTzvtvy4/QgTBE5eVVgRQZVz4KQbP3y0GdM/H5KR/B3AAkgT+wrakRGOpNpbJZfRcCBjDd0p6Be4cnSdhrxzopMGx4nEAmi92qxhgzM5jhvVXJBh6dWHjOM9fAjNjTkMJGugXkQAJZ0yE/uaurFdbXCZnLfVSbpuJ5x4pANMp6zqMOokR4yUxy90thqlZ1qyjKMdpPGeXn5evArLmhTjM4ONOQKb2RXTorW79h2wWlxH4jqkZ4aTIHE0n4KbYrhId1T1KDitz0fZqja0pRk03lv29i3/Z3fQnEa9wDcIdMkAUMjnzTkL6gnJ4PKZXLL3uz93iB4HceKcHZuHLeplgvSS7HK6sYV330HszpjLxhn3h1p6qSHJHFpxNoodyxrU6OW2Y91p7+L+WJ7jq7gFDZm/BZTerGPE6KheYc5Vz4ZdEKTOPSX9qrh7ZrYrKRoRmCMy3e34pgWCg6UqkqUlOPE53bWktBIkd/Pgle3tzXTL9u7CC4Nm3eAKjjTcueXmwEnCZ+qsen7PrKfAd7PCDGNYMmtaPCQW1rQqX+J91jtWj0r5zWi0X+ADVGRH4epJlnekVphvYRim0j5HmD6Lntqsbp1mTqczxKf7vspMIF3tPAcf/r2R0CjWm6QZnn5SVGs7jVrXjQbiJbNnW2gBr5g6jOW8HUfYW2NcPZODS0NHuy9kgflOvOqc7JdoYfvn6HyUi32ZkRhY4YgfGeQkcw7iubpriuJKuYQrOcY8eL5nKbwueGYmNglKjpey4jTTiVrFnxGRyP3NP8AabjEpAUAAEstBLhn4KDA2d7wpp6qFTwhyjUtoRliK+bj1F2wXEyGyp70pucaT4jQBWLtlBGhgvaWtza72X03tG5vEpxgXGwhuJoJacQmJyOvHkiLaxjLHUcKEenRCpJceAk60HT7mnH5Vy/fURol3YO60SAyHz4qyuKAGxWOc2eE/wDR4yNeaYXXWHeQ67yt9juwD/LydRX0naV5FU9C25E1r2uPUfMr2xokOU/8gqe+opguZEGTqHmKg+E/BEK+Q4LpkQ7iTipR4HvbCEDZnH8rmkeMj5OKUrGCSFe7R3hOBh3vePBvePwS9ZYri4NhNLnHcAXE8gFWRq2cJRoNPxY4XdDJAY32nUCebsu5sGGGN3ZnUnMlUex+z74Le0j/AMwijc8I4n8x8kzoR5u9rKU3GLyvVghCFIgCwSslUtqvLGSGnuinP6ILwg5cCXa7zDaCp8km3wGFznYGBxzIaFbWqJJLN4xpzVuBsWVHDyiC21zmw0/L8lS3hFIJBUq0hQbREJEnV471VnpaMEnlHQG3mJCWg9KLabWMPj5pSu614oQ1aJHpQFYj3sRRRkynZfNhDJaL2a0Ez+wJK1sMH8NpPtET6kfAGS5labynvXU7PFBAllIeilPIve0O5jHrk8mz16+gosCzilNw9VJCwrGbrZhjJJY2xg4DDjN1wO8y0+oTM58ktbb2kfust5iMl0mT5KJcBmyz38eu31Nd3XnMK1s1sAkNB5nNIl3WsgJkuxpcVVM0bm2jHLM7ZRf/AB2a9oPRyobA45kyAzK37WXkHRGsEy2HOZ3Fxzrwy6qo7YukDlpkpzuPWtFqgk+eWWEa09o+e4UaOGvMpm2dtjoROCQnKdBXnvStZWJluuEg4Xijo08h5sN7B9Hd0+RViko2jCFbbPbRNiuMJx74Ex+poz6hB5mrbNJyiti/QgFCBM8xGBwIORVVatnIZb+EXQnbnNJ82mjgrdBCC8KkofxYkvdEY4w47QHbnt9hw1GnJVdugAZkeK6LHs7XiTgCOP3RUV47LWeRc7HyDyJ8FOTToXkE91jyEFliMV2GHWWZ3DmfgpD7kZD/AFO1OXQJog2VkNuFgAA3fEneVVXkxDRpxu5TliOyFW2vLTNpkQoJtjXe13Tru+im29lVWRYC5m1SUWtzxGgzyII4FNezm0JDWtfm2QPSgP3okt1lM1ts7Cw4po4F69CFaGmTOuwLcDvW02gLm12bTyo7u85lviKhWbtqBL22DqT5AK+o8/U7NqRlhIZ7beIFAkjaW8u2iNY2rYc56Fxz8MvFRrZtAXmTJ8zQy0aN3PNVUWERWZkfuR4qreTTs7HunqlxLiyBjKvcBwzPQBSbRtGSMEEFjd7vePL8o80vtYpECGoG5UIN6pbjBcrdxqNDUK0teyrXjFC7p/L7p5aHyVddEIpwsYorxMa6rSpTzBirYbM0OwuOFwMiCJEK/Y5jGzJ8KqxfdMGI8OitypMEt8ZZq8s9zwWSwsHM971UmdcXkZYzkV7DdMW1GZnBga/1H/8AGdGN456aq/gbK2djmOYwh7DMPxOLp75kms5matpLKgz6l1OXDZeC9/EwAhZQgVBCEIAEq37e84pYMmU67/kmkhUlk2ThCbov4r3Ekk+zMmcg3TmpQzbypwblP/gvtvFu9wHMhEQteKOaeRBTDatjbK8fyg06tJafKipLV+zqRnCi9Hj/AGb8kZNGnXt5f7OL6r8FJa7qnuUB1zJmg7H2gUxM/vJ/1VnZdjj/AFInRo+J+Spga+OhBfzyID7pA+Sr41hJMgKfeS61bdlYToRawSdmDOp4E6Jc/gYHT7kjB1o9pxluJTLl4L2bk4J2bdIC9i7BojSdH2ixDdcx0W6y2KfdeM/P6p2/hg0W+7tmmxHguHdaZnjKuFGkrLtJY+YRYuzjhVneGm/6r1ZLodOoI6Lq1quCG+ZAwO1GXUZKui7NxPde3zHzRgXj2tqWGL123fKStf3iGz2ntbzIWw7JxnZxGj+4/Je4WwEKc4j3v4DuDyr5qyFp1qMnmc/ojxDvBjh3XtdyIVtcV5CK1zZ1YR4HJeYWyVlaKQW8zMnxmvd33AyDFc+GSA5si0mYoZggmuqnIlUnRlFqOc8s/wBlqhCFAkCEIQAIQhAAhCEACEIQBiSyhCABQLxuzHVpwv1lMHg4b0IQTGTi8oVL2s9tYCGNH/JrMXX7CobtsFvY5xZ2jsRmQ5pIJ172SEKGalO/cYNaF9Bwuq5rS6RjvawflYBiPM7kywoQaAAJAIQpM+rVdR5f2PaEIQcgQhCABCEIAEIQgAQhCAP/2Q=="/>
          <p:cNvSpPr>
            <a:spLocks noChangeAspect="1" noChangeArrowheads="1"/>
          </p:cNvSpPr>
          <p:nvPr/>
        </p:nvSpPr>
        <p:spPr bwMode="auto">
          <a:xfrm>
            <a:off x="63500" y="-561975"/>
            <a:ext cx="1733550" cy="1143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AutoShape 6" descr="data:image/jpeg;base64,/9j/4AAQSkZJRgABAQAAAQABAAD/2wCEAAkGBhQSERQUEhQWFRQWFBYaGRcYFRgUGBsZFhUVFBQUFBgXHCYfGBkjHRQUIC8gJCcpLSwsFR4xNTAqNSYrLCkBCQoKDgwOGg8PGjQkHSQvKSovNTE1LCwsKSosLCwuKSwtNSwpKS0sKiwsLCksLCwvLCwsLSwsLCo1LiksLCksLP/AABEIAHgAtgMBIgACEQEDEQH/xAAbAAACAgMBAAAAAAAAAAAAAAAABgQFAQMHAv/EAD4QAAECAwUFBQYDCAIDAAAAAAEAAgMRIQQFEjFRBkFhcYETIpGhsTJCwdHh8CNSYgcUFTNDkqLCcvEkY4L/xAAaAQACAwEBAAAAAAAAAAAAAAAABAECBQMG/8QALxEAAgEDAgMGBgIDAAAAAAAAAAECAwQREiExQWEFE1FxscEUIpGh0fAy8RVCgf/aAAwDAQACEQMRAD8A7ihCEACEIQAIQsOKAMoVXdF+sjl4FMLjL9TRQOHn5KTeV4tgQ3RH5NGQzJ3AcSg6OnJS0NbkgRhPDMYgAZb5GYBlpQ+C9rkNjv20C2m1Zl1Cz3cG6H0pI6811SwW9sVgew0O7eDvB4oGbuzlb4y85+z8CQ4yqUq3Pt0yPbIkCUmZQn/nI9odcxqAt+1N5BzTBa6U6PM929vzSdAuyGHAhwBBEpHIiokgYtbWEqcnU4vh06/vI6tNBKrLmvMRGgE98CvHitO0V+9gwhgxRSO6Nw/U7hwQZ6pTc9CW5ZwrWxznNa4FzCA4A1BIxCfQrcuUXFeEWBae1JLsZ/EB94E1PMZjwXVIUUOaCKgiYQd7u1dvJb5T/WeprKpYt/htqhwqYH4m4v8A2e0B4AjmrkFAtKEoYzz3MoQhBQEIQgAQhCABCEIAEIQgDBKVNpdoC4OhQqA0c/hvDfmrDae9ezYGA1fPw+vzSLeV5gQ3YcyJbt/0Qatja62pteX5IcW/TCI7KhEpEbtwU+/9uYbmsERwc9oE2tyxSqfH0XN7xvnEZMNNfkq4xEnUuMbR3L3t/QjNKlHU1z5Z9/sMtp2xf/TaGjjUrRA25tUJxcyMWEiVJSPQ7+KWXF0/apOeVZafVZe4HOR80u6lR8zJq3teosSlt0SXtksYt6xHTxRHGpn3utVohXhkQ81yqfJQhFAnUDX6rHaAVoOMgqYlzyLurWk8ucum7L6y7Sx4T2uZGc1wqO90NDmFLgbYWjMxMc6zdWfVK5e1xkZEjxE1ua6km00ypPKinVNcG8nRXNxF6tbz139cjpYduHA/iMBGozTa79oDTZ3NgPAdSYOYB9oM4/VcdhPf7zgRLcJdStvbkVC6xuJx2e43T7Q3XfRUkvDb2w/t5nS4d4mM0NnJwIc05EEVmCui7M34YzMMSkVor+r9Q+IXDLivzvtBo4ES0Mq9Cuh2e9QxwLTIiRB++niU9CSkso27iFK7pKVHdej5p/vU6YhQ7qvARoYeORGhGamK55yUXF4YIQhBAIQhABNYc8DMyUe39p2Z7LDj3Ypy8kmwLa90RzIxPatza7OWrQKFvEIGaNB1U3nh9RyfeMMe8FmHeEM0D2z0mlC2WzCEt3jeM5qcDtHs7vOZK22vQvtT2j3JNHQTPmSlK2zc14/SfSqZLquUvhmKc3Tw8t56rMDZw4pkffFVaN2E6VKHdeCx+TkbgRnvyWAyWtPvqug3xsGITgRMw3Ehs/cJ90/A9Et2nZ1wjFjhhAEy4ZEEHCR13cFnSpyi8Hk/8fWioY31ZW3LzF8xd2E+IlLVazEa3dKmnkrS13cGAzJmN1FqhXYXCc92iopxFEtUtKTzvtvy4/QgTBE5eVVgRQZVz4KQbP3y0GdM/H5KR/B3AAkgT+wrakRGOpNpbJZfRcCBjDd0p6Be4cnSdhrxzopMGx4nEAmi92qxhgzM5jhvVXJBh6dWHjOM9fAjNjTkMJGugXkQAJZ0yE/uaurFdbXCZnLfVSbpuJ5x4pANMp6zqMOokR4yUxy90thqlZ1qyjKMdpPGeXn5evArLmhTjM4ONOQKb2RXTorW79h2wWlxH4jqkZ4aTIHE0n4KbYrhId1T1KDitz0fZqja0pRk03lv29i3/Z3fQnEa9wDcIdMkAUMjnzTkL6gnJ4PKZXLL3uz93iB4HceKcHZuHLeplgvSS7HK6sYV330HszpjLxhn3h1p6qSHJHFpxNoodyxrU6OW2Y91p7+L+WJ7jq7gFDZm/BZTerGPE6KheYc5Vz4ZdEKTOPSX9qrh7ZrYrKRoRmCMy3e34pgWCg6UqkqUlOPE53bWktBIkd/Pgle3tzXTL9u7CC4Nm3eAKjjTcueXmwEnCZ+qsen7PrKfAd7PCDGNYMmtaPCQW1rQqX+J91jtWj0r5zWi0X+ADVGRH4epJlnekVphvYRim0j5HmD6Lntqsbp1mTqczxKf7vspMIF3tPAcf/r2R0CjWm6QZnn5SVGs7jVrXjQbiJbNnW2gBr5g6jOW8HUfYW2NcPZODS0NHuy9kgflOvOqc7JdoYfvn6HyUi32ZkRhY4YgfGeQkcw7iubpriuJKuYQrOcY8eL5nKbwueGYmNglKjpey4jTTiVrFnxGRyP3NP8AabjEpAUAAEstBLhn4KDA2d7wpp6qFTwhyjUtoRliK+bj1F2wXEyGyp70pucaT4jQBWLtlBGhgvaWtza72X03tG5vEpxgXGwhuJoJacQmJyOvHkiLaxjLHUcKEenRCpJceAk60HT7mnH5Vy/fURol3YO60SAyHz4qyuKAGxWOc2eE/wDR4yNeaYXXWHeQ67yt9juwD/LydRX0naV5FU9C25E1r2uPUfMr2xokOU/8gqe+opguZEGTqHmKg+E/BEK+Q4LpkQ7iTipR4HvbCEDZnH8rmkeMj5OKUrGCSFe7R3hOBh3vePBvePwS9ZYri4NhNLnHcAXE8gFWRq2cJRoNPxY4XdDJAY32nUCebsu5sGGGN3ZnUnMlUex+z74Le0j/AMwijc8I4n8x8kzoR5u9rKU3GLyvVghCFIgCwSslUtqvLGSGnuinP6ILwg5cCXa7zDaCp8km3wGFznYGBxzIaFbWqJJLN4xpzVuBsWVHDyiC21zmw0/L8lS3hFIJBUq0hQbREJEnV471VnpaMEnlHQG3mJCWg9KLabWMPj5pSu614oQ1aJHpQFYj3sRRRkynZfNhDJaL2a0Ez+wJK1sMH8NpPtET6kfAGS5labynvXU7PFBAllIeilPIve0O5jHrk8mz16+gosCzilNw9VJCwrGbrZhjJJY2xg4DDjN1wO8y0+oTM58ktbb2kfust5iMl0mT5KJcBmyz38eu31Nd3XnMK1s1sAkNB5nNIl3WsgJkuxpcVVM0bm2jHLM7ZRf/AB2a9oPRyobA45kyAzK37WXkHRGsEy2HOZ3Fxzrwy6qo7YukDlpkpzuPWtFqgk+eWWEa09o+e4UaOGvMpm2dtjoROCQnKdBXnvStZWJluuEg4Xijo08h5sN7B9Hd0+RViko2jCFbbPbRNiuMJx74Ex+poz6hB5mrbNJyiti/QgFCBM8xGBwIORVVatnIZb+EXQnbnNJ82mjgrdBCC8KkofxYkvdEY4w47QHbnt9hw1GnJVdugAZkeK6LHs7XiTgCOP3RUV47LWeRc7HyDyJ8FOTToXkE91jyEFliMV2GHWWZ3DmfgpD7kZD/AFO1OXQJog2VkNuFgAA3fEneVVXkxDRpxu5TliOyFW2vLTNpkQoJtjXe13Tru+im29lVWRYC5m1SUWtzxGgzyII4FNezm0JDWtfm2QPSgP3okt1lM1ts7Cw4po4F69CFaGmTOuwLcDvW02gLm12bTyo7u85lviKhWbtqBL22DqT5AK+o8/U7NqRlhIZ7beIFAkjaW8u2iNY2rYc56Fxz8MvFRrZtAXmTJ8zQy0aN3PNVUWERWZkfuR4qreTTs7HunqlxLiyBjKvcBwzPQBSbRtGSMEEFjd7vePL8o80vtYpECGoG5UIN6pbjBcrdxqNDUK0teyrXjFC7p/L7p5aHyVddEIpwsYorxMa6rSpTzBirYbM0OwuOFwMiCJEK/Y5jGzJ8KqxfdMGI8OitypMEt8ZZq8s9zwWSwsHM971UmdcXkZYzkV7DdMW1GZnBga/1H/8AGdGN456aq/gbK2djmOYwh7DMPxOLp75kms5matpLKgz6l1OXDZeC9/EwAhZQgVBCEIAEq37e84pYMmU67/kmkhUlk2ThCbov4r3Ekk+zMmcg3TmpQzbypwblP/gvtvFu9wHMhEQteKOaeRBTDatjbK8fyg06tJafKipLV+zqRnCi9Hj/AGb8kZNGnXt5f7OL6r8FJa7qnuUB1zJmg7H2gUxM/vJ/1VnZdjj/AFInRo+J+Spga+OhBfzyID7pA+Sr41hJMgKfeS61bdlYToRawSdmDOp4E6Jc/gYHT7kjB1o9pxluJTLl4L2bk4J2bdIC9i7BojSdH2ixDdcx0W6y2KfdeM/P6p2/hg0W+7tmmxHguHdaZnjKuFGkrLtJY+YRYuzjhVneGm/6r1ZLodOoI6Lq1quCG+ZAwO1GXUZKui7NxPde3zHzRgXj2tqWGL123fKStf3iGz2ntbzIWw7JxnZxGj+4/Je4WwEKc4j3v4DuDyr5qyFp1qMnmc/ojxDvBjh3XtdyIVtcV5CK1zZ1YR4HJeYWyVlaKQW8zMnxmvd33AyDFc+GSA5si0mYoZggmuqnIlUnRlFqOc8s/wBlqhCFAkCEIQAIQhAAhCEACEIQBiSyhCABQLxuzHVpwv1lMHg4b0IQTGTi8oVL2s9tYCGNH/JrMXX7CobtsFvY5xZ2jsRmQ5pIJ172SEKGalO/cYNaF9Bwuq5rS6RjvawflYBiPM7kywoQaAAJAIQpM+rVdR5f2PaEIQcgQhCABCEIAEIQgAQhCAP/2Q=="/>
          <p:cNvSpPr>
            <a:spLocks noChangeAspect="1" noChangeArrowheads="1"/>
          </p:cNvSpPr>
          <p:nvPr/>
        </p:nvSpPr>
        <p:spPr bwMode="auto">
          <a:xfrm>
            <a:off x="63500" y="-561975"/>
            <a:ext cx="1733550" cy="1143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84" name="Picture 8" descr="http://www.buddhanet.net/e-learning/history/images/lotu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2171700" cy="14287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377440" y="4768948"/>
            <a:ext cx="65133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All people have the ability to develop their potential and rise from an undesirable life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Buddhapada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" y="1828800"/>
            <a:ext cx="8897620" cy="478301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Representations of the Buddha’s</a:t>
            </a:r>
            <a:br>
              <a:rPr lang="en-US" sz="2800" dirty="0" smtClean="0"/>
            </a:br>
            <a:r>
              <a:rPr lang="en-US" sz="2800" dirty="0" smtClean="0"/>
              <a:t>footprints</a:t>
            </a:r>
          </a:p>
          <a:p>
            <a:endParaRPr lang="en-US" sz="2800" dirty="0" smtClean="0"/>
          </a:p>
          <a:p>
            <a:r>
              <a:rPr lang="en-US" sz="2800" dirty="0" smtClean="0"/>
              <a:t>Footprints in “all lands that his</a:t>
            </a:r>
            <a:br>
              <a:rPr lang="en-US" sz="2800" dirty="0" smtClean="0"/>
            </a:br>
            <a:r>
              <a:rPr lang="en-US" sz="2800" dirty="0" smtClean="0"/>
              <a:t>teaching would be acknowledged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  <p:sp>
        <p:nvSpPr>
          <p:cNvPr id="25602" name="AutoShape 2" descr="data:image/jpeg;base64,/9j/4AAQSkZJRgABAQAAAQABAAD/2wCEAAkGBhQSEBUTEhQWFBUWFx4YGRgXFiAaHhsZGxsaICIZGyIaHCggHBslHSEeHy8hJScpLS4tHR4xODIrNSYrLCkBCQoKDgwOGg8PGiofHyQpKSwsLCksLCkpKSwsKSksKSwsLCksKSwpKSkpKSwsLCkpLCkpKSwsKSwsKSwsKSksLP/AABEIAIkA2AMBIgACEQEDEQH/xAAbAAADAQADAQAAAAAAAAAAAAAEBQYDAAIHAf/EAEUQAAIBAgQEBAIHBQMLBQAAAAECEQMhAAQSMQUiQVEGEzJhcYEUI0KRobHwBzNScsFic/EVJDVDgrKzwsPR4RY0dIOS/8QAGQEAAwEBAQAAAAAAAAAAAAAAAgMEAQAF/8QAJhEAAgICAwACAgEFAAAAAAAAAAECEQMhEjFBUWEicUIEEyMyof/aAAwDAQACEQMRAD8AH4DVuA5OlgT8DH4dsU9OnplQSbA9jv8AccRPA65ZFYG9xOxkEi/zxRU+LwukwW/iBi1wQbR13F748XLDdHuRfJWiP/aHlT9IR9MF6cH3KMbm/UEb3xKMnQiDi88WUNdFGiSrRtO479bjEc6Ce3xBke+4xbglcEQ541NgJSf8cdouN+/6jG1VR/Tecd6dO1/18MO5CaMDTMRtGPgSLx8zgkpM9h+HxjHYU5Hxtt7YzkdRglPa3wwVSo9dh+t8dqdIzt/4H9MFUaH6/rgJMJI0yzRAANt9vw7YqeCcUVgKdSFAACtuQex/s9+2J6nSAsCT3kT8/vwVlwReJA7Dr98x7YW96HR1tFwtE6oiGiPgQIn598P8oSaYkahqJPz6Dv2xP8AJq0RTf1heV5uQTIB79dtsPclmNEgiLiR2ntiaS3x8KLtWE1V1/uxAkXFhbv2MWnGdBwQ0uw0STBBBE8trTtvM/LBzUxGpIuPha/6jCriDsADqC7D0yConoLW6YKt0gLtdmOaDvoQKIUc0KdIBMmxYGT93xGNc7wQlRVGZYKYACKoLTAgCOXeevXBOQXzU0pUDL9qVBcHqT8bY4Ml5ZgliegWpA6TZbwIF+mHpV2IMqvh3LQfNr65NwziCDsSJHXpfArcCoKy+RAp+oamB2NwREgCO+xMYYVcggh1+joT6WcFjA/tP0+XwwuradUCq9YiQQlMgA9wZgDpOMkrWkbFtPs3FKggCCmH6BgRA+EkdfjhdxTMylWnTVQaoNPU5aCugLZacktuLxG+F1avnmBFLKCl0JMEmbkEub9rDC/O+GuIMIZ1ibc86fZYgAe2Nijm7sR8f4ulfyxVI+rGkilRURFgqsznUouJMCemEJrJq5BpjYtEg9JtzTsbRE4fN4V/zjyGq00qL9rSzTy6jPsNviR3x1z/hanRVKjVUc82sawG1Ty6EPMZw60kIadk3xg0zUmksKVBIAOkOLHTJMA7wNvhjPL5c1WkH0ifkBuMU+bp5SpQampZKpug0AC0bReJLNLEnoLYU8L1ZaowccjLGsD369p2xvhv7A8plFLhW1fEbW745htVyYL6lHKQZgm6nqItOOYyzOJWVPDgok6DyRLEGII3JtYGx69cCDL6SIM9BcMCe4I3G344p814X8yBVrswBnTp0gGIvG/zxhT8G06dN2pA6w0gyLibgjv2xNKn2WRbXQpzyebl3kQbEDpIM2G/6OI58paTJAvDbe/T1Ri/XKAyhsSNQG8TO3tPQ4k8zlmRisnf0wDf7/nbHY9HZVexY/D9SzIHW+AxSgde1v1fDT6LDEXvtv+GNq2SAsLEH/GfbDbJ3ESNRAgwe23598bU6AIsQD2wbUy0GN4/X340ocNaoSFWYu0kKFHdiSNK+5xvZyQIKcXIPw6/KDgvKUCzAINZmP8TsPicUPDeAUgoZylYmAIOqmrseXUAQzT1UlTEkTBAYZnJjymYOohta6JcEbQsnTrJ7K1hHXHVZtpClPDji76QYJ0hgTbfaw7XMfDBa8AIlpqQhUuICSpMcuom/QSBfuMMKXDcwhFVh5Ck6ypYIUmQdAIJCnfTA3n7OB6rBMxTFTW7jSFmoUom8F4mSDvzECQdhjmkjuTCqfC451Ip2LLqcCCDYNadbLcHboca1s7U0F2zFFmjV5fmQyiBaSCsrzEEki15wwzeRq0WRQuVcsStOKZhQo9TFi5t+dpx1zBqitTbzalVp5lRvKTSRBIuIIO6sbyMdDjljaBcmjHJcRrF1X6UhSYIVpN1JP2FAM6Ykn1HGypVdF+tpmpI1CUjVpk2PUfd2EHBTU1YLpqVVcQOWodyR6tzO/NsML+IVatNXZvMe0qUo61Fwec+WdUdCDBvIEYKUNaNizt9FqUQWU64DEFCJDiAaYiQDBkSGESe2DaPFqQcU6lN0aBygo24sNIghmmYidjGF+Wz9Cos5h0RXH1bIraZvJNvUI6D4zjpS8UBazU0LVHViS1SmQJ6HmggskXtOwGAeugvSsyOXy7RGgtJEVCdQI6EPefaOmC64IcLf0k7WAEQD3kn8MTL1PpXM1OnUaZBWCZUEDUCAWUTYEDcicZ0BmKQHl5nzD9qm6EGTEXkjT7KRAiJx1qugN2U1OmBuZI/O2wwFm6VyAgF/hMzJBa3bCDNeIq8QUVGRoaQWQxYwTDKk7MReDuL4Y8P4wlVJtMcwmR7Ed1v98YxvXQai+yc8QeHMxUqvUpqhVrqSV1X3Ai/32gDtiC4wK71HNdSCkK7QSFAUQs7QfjfHrGZ40UAhidMbNv0v8MB53xPqBBYkH7JCwR1kFbjufbBKSMcGeYcCoc7M6/Z3i0tPXtGGtWEI5X0kRyrI6WOH2ZcOSxgtH2SAJ7W6/C2FdZ4gRf3/ACBxzdsJRpUK6oSmdasaQPQqwSTeIiAT7HHMavTEkkSDFt+9sfMbbN4I9ayuXB09ZtuLfL+mNKuWABYCWUTExPsDsAfzjGtGoNV4BXofw/xxorgmCw62AtEC/wD5xM0qCTFed4bqCsAAwixv09NvzGJLjfCpqAkRaT103vbvF/fHolQwLW+I7/PEz4h4eGKtA3Ik22uLjfGdBp2QbhQeYmRMGJlbQAcYVLekQBvzEyBG977bYeNkhJF5JJJLwOt5OyxhdU8pdIZlVnGpWcwkzMFbNHubYbHYEkl2F8J4GKkGs4RGJhNQDOQP7RsBI6yenfBtdWSoqUgycoApJzBmhgwkgkkiSVqQANUNhfpAph6kszCQAd7iD5nYDdYtqF8U/B/DWXq0BVNWsuuVmQoK3hVBljTkagJ5iCTjMmVY1bAqwM8NBopUrVQE0tr8tTNjqKqGH1zFgCZ5VAXTaMTreLaFJYUuGDEjSWLKD08yRBixCwu8AwDhxnc2aqvoqNXAk6DTIBpaBeZ5ZI9KxaABvjyuslzsd4Pz6X/U4px09iZsssr4rmnDZZWRDrlgzMbg6VbQYfTJ5zp3xQ8X8c5bN+WAho6OYEorgiCPLYenREW6+2PN6efqrSaiKhCOQWQbErsf1vjHIcPqVqgp0kao7bKokn49h7m2AljjKSlLwHkz1almz5q1V11airIYSxqU2m1IegIpNgQIYCTOAP2geKiBTp5Z3XWi1AwMELJA22aVO22xvicyvEKuSqtQqMabJZ4IOh49QZbkCbgRq+WKPxBkxmcklSiw1KdbIVEkgXYabiRczEmDvOGqkvxOu+yZ8PcHzma1/RmZigGsedpPNtZjcWnbocMfC3inMZbPpRr1mVBW0VdZ1RuDEem4HpOF/hnxnVyRcppIeNQdCbrMCQQwie8YBzOYOazVbM1CtOW8xgqTAsOVSwJPzxP/AJG5RfVaCpUj1vjOcoPmKf0WtSFamQzqCTTZCY0toUqDqg2g95x24qv0hmcsKVVFCU0MlnYXLDQZZNwCJETMbYifFuX4eOH0Wyzhq4IkgFXZSDq1i/ptYG2EOR8X10CJ5jOlOQsgSpYRqVoB1ATpJmJPfE+HEpRTtpr5ClKj0epwl6TqzIupb6kuVvcEC/z2wPWo5pq1JvMDBQSwIhgGG7aYDx26dMW3gutTrZNKyon1qjVB1NAGkioxuW74nvEHDlo1yqaAOV+abKTcQLGIgdbjFfJVQCdnyroqIWrKuYCc0pIrAEj3iosASJk7Ak4V8S8OtSh6DGpTKkIu7vUJMC2yqN29gADjagnlRH22bUvNHKdttJadwbdb4bZU1VTzFA8uNOg3BJImfck2MxuGkaYxtLsMis5WZCTIYdSW3/HeenfC2rnSWB2I7G/WxxdcVyNMwUDMlXUyhNKIjLAKG1uYbEyCWjEbneHFSNI1KQShG5AJBgb7jANIfGVoXr5mola1t9LrPylYn2tg36RJBcaz7DSR924HTAaoZH4frrjtTpA9iZt7fd1wVm0EOsm15vER+hjmN+DZYPWUMVKgyQ7hAbgASdpJt3OPmNBbou8vnCG6KBuALTvb9bYIGaJa0wRMi/z++2FmXZyB6VDTDFwTHaBPXHanmkIN3J35VEHe5uTviVsbQ5OYgSzAE9OsD2icLOM5gusIpMMGgDsRP4TjP6YFGoaQf4iQY9t4/wC2Aa3EpEGpJ9rCOgi2Ms3iK+IU+YMDIIuFMllDKGCjbVGxP54WZnh5eo1ZoSiplSyEaaYLEIWv0/tdu+CeIcSbTVWnT1ktBZVLFY3IABE2ABj+LvjlBQPIR2qMjP5rq51AikmoL/EQX0yPf2xTHSJ5bYvzQL1wKiuFdZcafSikcm/qjTqnYkyLYeZuuGWKZNMWUBqtgDzM2gW8sCJIFosN2wvbNKTWWoCzMwa5AhwoB2G+rUZFiNOAPpBChFYhGcMVKzzKDzSBKmDFuhxzSugbY5yfFgV8qoWr3nXTHKSDKiSJeRIFxpPc4i8/kAc3Vp0QCNRKhjvadNxd7FYtcYdsWJbU5d19pikOjLAZTMX2+GHngzgNOpmzmswAUpldAgsDVZiF9yBFl7n2w+mLSvs85r5cr6lKkgMARHKRYibkH2tgnhWeqZeoKtJ2RgbwSJE7NEAr3Bx7XxTwxl28ylUZWpAeaB9vL7nUGF1pkgyD0nHnebymTy+eoVKVYZikKgZ6USUgyVDMNFVffeN8A/8AW2bKCT/Fg1Tw1nc2WztSlUZXJdqoS8KPspuw2Ajf3jHXw9xl8rVKOsDUQ6kcwHVJiROx9se55bitOoi1KdRdFohgI1Rym8TcCOmPH/2pZyjU4g5omSFAdgZBqCxAjaAAD3OJ8OZttJVQEkBeNfD7UyuaCQlUCQDqCmBDSLEN8oIxIgkGR7HaYP3YrfDvEC48ly9RTZUEncXCgAnUbR037YXcc8O+STVQl6UkEr9k9vhF5xW6WzNj/wDZ74zpZNagzClmf0VNQMKAeQzcLq6gHfsMSPHs8lXM1XpU9CM+pV1B9M3baxBJtGwjF94Wy/C6/D0oVnSnU1FnLMKblpIBVousEQJ+OJ3wx+zqpnK1RFqIlOmSGqD6wapMIukhWYi5IsMQ48kFKUpWv30G1Yz8FcDzOZyrnL1fKQOAy6tIqVVghjpE2tv3GMuF+OKyVnTMESxh6hB1oQSOYiZ0mRJEgSAdhie4TxbN5aq1DL1Wol38sjYaydEnsffph1xX9muay9FK5Acx9ainWyMCLyYDKxuY2998HH8Zvm1T6O80VjcSqGWmnUWQpsSVlZAcgXVgNQ5BIIv1wTw2pmRUmEdKhOoAQuiIt/FYGdyOuJGnmKmWp0SGRqgPMqsG0oJIV130yTEdO/Sj4F4qSsp8xgWXYhZ5RfUQN46lRJEWsTil0zkx1mXp0avk1RyViwQrBvACkAgr5hMrJmeX3xNZ7OKCwdjGsB1chClyNareVBJgyDEgyIw28XF62STTGgNIqMQywELC86lIIADEiCfbEdnWzdUEUhUq6BDhOYkEwDygliT1vjNBp+oPrcN+y6ekxZoAvBkRthW2WKmLzPwv+rY78L4qIanUVwyculluFUixgA222G47YoeCcCNdmNVQAokKpkGRO4JPbY9cLlFx2ULKmkMfB/BQMsXcE+edIhQxCLqAImROqWMgiIx9xQ8O0iKKKAFRmCQACtgVmeVhymeoad8cwVqieTds83TOMeS5DSCPb+kd/uw0pPpIgx0mJtt8yOx+OMUOsSFgAXJEkew7/jjcZeSI5ogE7fPEsn4WI+1g0W1MWkAGIPvsPyxnTq3UOom1mjlgz2seu+Nq1HTYW6i4MfDf8sdKdFAAD9oTzGeosZGBRrFtehopeaQrMYJJgEEn0jV1gyW91jGKtSqPRbdHWpSYeZ5hVmVgLwLTcgbxbBi15pPSfUSzOwKgEiCAykVCBFgZ3v8ALAzZJEyZq0meBUU3NNiukE/Y/Mnb4Yq/iR/yNqXC9GYGWrBVOpA9XSW5GEgpsoQiwkE73tii8UcMoVNJyihqikK+lbCnEhmMBFI77kWwhy9dGZazsfLzHJVLTAlhoVYuCCCN/SwOH6UFBNOsFVDUIEO33BiZcA32sfbCJY3LJpm9IMrcEydNLOupCplnOl20GFY9A8Gw2P3Ymc9n/olanmadJ1CTqpVKghmb2UWIViQYO3ucdq+qjVUVD5nMLAgyFnRImwub9jjd8iM3Q0ebZZjWBYsAAgkkgRsScHDC4Ram7TBv4FaeIm4nnqaVAFWCERBuSLqTZmBEyCdMDbAvjbwLWyaCuQnkk6dKsSU7atRvNp02B9sTlOs1GqpGpKiNup0mR2I2v1G+GPiPxdXzgprWhggMD1XIu0xIb+g642K4pRS0dKbcaETZ9iPUdo36dsYCrA97fC2CKXBGeg1dWQhDzLMMNri0HfYHAGs9L4eoJC5KSrkes+FPDmQbhaVcwy6ml3qB4emdgqxcQIOmDucJ/D/EEzLNRq1GKpr8oGArkyAW6CYUwbWjYxiKy+abToHx+fxicbcOJpsHNhMEjeJ2E7mMJx4nGUnJ3Z0pLVDDxP4dOWqfVHVTa47ibCRNhMx7Yb+BfG5ydOoi0BW1sGsxBB0kQQAbW7DfBuUzSZqEVxY2FQAOGkLAYEfVnciI1fGcJGerTLLrZNiJGkEEkE8tyBtB2nDMuJTjT2cnsEzi1a2abNPFKamstp0wQbEKBdtr/M4s+L+Oq/0ZFdEfzELF2TTtsNAb1G7c0SAbEYnUUVj5ddhSqRFOofS3SCQJnsN8Ja+dqUXZKoBGzBhMgbEx6hGzbjpgZYVOrXRilQTVfW7PSbnbmNMH1E3Y056jqm/VSRjHKZzUw1yri4Zdz7P0YddW498V3h7jHDqWRdatGm9Ty3qBnQkuwuqa4kMDEEREA74nPD9MZurTp1EYs7gF0u52v2JEzqjvOChPlaqq/wCnfZW+fVpZVQ/lVGq+YyBjr0BKOkEHY1CWgWIEDrjgy6hZZgG80hEaoEblCrB9Ou0m39ME5/IUmq0aaqyUVupqCzUqRL1HmZZiwAggfZjHOH8QYUlqxTaoQxIYqHMtdNVQiVKWmQZvuMFJbSQyL7N+F1qLMghNMkel2qsapA1eYWKrSi4IJuOh3pKdVBVWmWhwda/Y1k7iALsAAbb9cSnhuogYUAtMCo6sV1o5AJlnD0WJRDyASZJXbrixNFkbm5lB5HIBIDR6vykWNsIytpjMaTRmavmVgg0/u6msLtJZPxiQR8McwppF3z50EO9BQCQAu49LEEap5hEWn2xzHOS+DZwqqfgFm+GHyvMVgR5hQjTBUdZ6zJtEiLzgM0tImYEkHb/E4cUqJFLUziozCpqn1alqtYdlAEfOeuFqqZB7Am9vaJHWRH3YDLGhuN2A1OXZYHqG0gDfTMfHB9AByFKyDe/aOsEnGSAl+bcXnbTbcA2v2x9GTLagSRA3mSffuR8TGFjBZSof53WpRMP5lhP1ZAJuegOk4x8uvRr3pM0mZmPM7gGD/XbB9Xh5p5qk+onWhUMCBJXdWi10Y/8A5xR06s06r0/MLD7C1SgVpiNKQd7zI/HFUHZJNUyJo0dLNQaKaVW1AMAwRwbgdBIsDtsDE4dIwKAO+jQDoOjTqCqILSIFZTCmDJixwHxvLPY1k0EgnXAIN9vZjNi14ibYy+kLGmr5gUiFYkgMkwodQOaL3WSPffGXxls5pNWg4vRrFS6hQkBiBBibRbY946jF5T4dQSjZFNONRMSWAEyTYkxOIyjw5kC6nSqGjmVrxOrUrSAx7qYmwE4Y5HxFWpgLUU+UG0ltMEBTEq0aZ3ke5xJ/VRnk40zYqhRkfD1DN1gGB3aShKlkUCIkXBJi97HDLxf4Ey70V8nycuUYyxOkMGGxNzMxB+OEPiR2U1HVnhz5y3kqFYsByi0e2w+GEfFvFlbMIiVWLlS8k2B1EQQAOm3zx2XHklOMovQOq2T7ZYXA1QT3ta0+4x9zPDBTI1ENN+Xt2v1x8q1GDBYCgnVpgGAb79oP4Y1z1RmVW1XEgzba4+UYvVk8mj46IqgoN2FiZiBMGOp7+2NlqeZTawkARPWenxgbi+Pv+TqqBBWVk86mKiaxFtRhr/d88AU201BvAIPUR8Ovzwf2Cx9lM5lFpNVLPTrkgpTpBvLUSAVOuSSd9WreCMUvCOFnPK+lgH0hpqGCCZ6H7DCASsCYOI/M5cMF0U5qO1iW2+yaejbVJs0zig/9M53KMJHmBFElG1eWl4mb6BeYFpPthEpqD4ctsNRct0KM47q7UcxETAOoGHB6kdj1H9cffo3mgJUuWICVB0P8LCdjvadsUnFeGJmsv9JKCkbal1Fpv2a6xvYkwYOB+CeE9aFnqqlJLElS7mBOlR36WnFKvjsD3RP8L8PZoVV8lGcFrMt1B6tq6CO9sWfEaCZWmiUqOnPuOd6VyktdQFOnWbSq+mZJjHepxssBl+Hr5SGE81gPMnsABYxJuCewtOO9PXl1C0NHmook6Qy02lpqVJlmrai0RNrGTYd1sJJsGo8PU0KlMVkolgpqoWPKoIilTIm7NOppPwwPxniwoMlOl9bTVVSTCnVqiKTJBFQjqSIMd8Z5LiNJtdCnSeo5sfNVPrHEll0g6g1+VQQCCb47twmmtN62XWgqLSRy7ay6+aCAFpOxUVI9Pci22FwjvlIOT8Q+4KS2Zp00qeaKZqVKjFQolC1JX5Rcsd16FCRExijzAVUYmUGm5Qlfjb0t7AicIvAtPTRqVSoUM600X+xTER7nUTJ+0QcVOaykpyxO4naQZ+U4nyv8tFGNUtinhlLyqjsCWV9JnSRFiBqtHzHWSd8cwwyfGEqnQeWpEmm28dd7GfxGOYHic5L0huC06j10WfN1NVLgyNFMU0ViZtLOEZSPfe+OudqsqUqjAr5lMMADIBuDG08oF8NOFVGp52KU6apGlEcENpgNrnaF1Nv8MAcQL1qCMQBzsVJGk+WF0zB7ssRM/fh8qaMi3FmVLMympRN5JJiCI6dbYzymeRbzPfluNrfqcC5fgtasoK0307ksdCfzc0flgp+CCissyXiYQ2jrM7e/viZopTNeNZlGy4ZAfNofWIIFwLMgAG7Lq+/DcZseStelDrUpgMJ9anSTJ6Np2PQgzgTLcKqrpIW0agaZBnrY3J6dMLPDdbyqrZNwzUHbVReCArGZo+zTOkYPE/BORelRRrLUUy0QV5ghcNoB0+Yv2GFr7GAQcLeJ8GtLNUzOsqNRIWWc2FJZAm12cx2BONeHDy60atJJK6puNRABUnuI9rnFC2YUl0bUjDnDKNSylxaJWN4G98U2mTtUeb08w+XqMtGoaiK0OpV1Vip2gxMN2i4m+KHhApZx19St6tJqrBXZmVQ06iR6tMYecV4ZTq0yHSmvmkEtqHMIJ5Gg6QTeDBie+FGX4bUWqtWm1PkEKtKHaNmLO0Kid5k2tvhE8b4v+2xinfYfxDwuiCabsgKlGtqGxu15AIkGO+Jer+zmpT+tUhtMFQBJvNyCRYCPf2ww4zmKtXTVaq1IBwqoQyhmGokgAg6TB5juBYYqjx1fK1AEvpJ0e8bX+zPXHnvJmxxSatjONs8x4v4apOFKOZA5vMXQBHwLXJPW22OreFgaVnXVbTM6ZUTBkWxSr4vcGa2UpPNi6alJAuZIkMdpBPvgZPFORUFWy+ZpzA0LVVlBmdQDEaTN5A2+7HrQcX6TSi/UB0/A2bzIQ166OqrpQvV1FAYIHLeQSQRPTfA2Y8KpTrjzR9IQXPk1EBJBEq4YxpO29sUmX8T5AqPKOZQHeKakm8825I3uMfa/HeFsS1QVGKrI1U/LgjoBIDOegIvGAUJO1KWjv0hVWyuRLlaeWNPlWHgodS3AAMggEgE7mJvhnmuL5mrqtUWkSGBSFIgXVX6aTuwsRF8BP4oyI0ill65Kkup1BDqsQCFYkxEg9MY1fFdV9X0bJhBUQK5qE1OW95IVQonrbvOAWDFH7/ewuTfh1bxA+YKtSyqOw5C4LxERzXuSCQSbxJwxp8Qy+XRKCsKdVmXWlFtTXkcjnlpgnSJkQszEYQ56lm3AWvWSkjkJCGEDBdSgrRnTqnq0HrbA9OrT10vo+WAdF01RUQS9RSOrtpMySbA/ERiu71FCuuxxmeNVHYgKKNNQ06RqcgEyxCHURq1ToF5uYtgHOuzBaeVZPLYH1EKzCSDpZvq27cp1LtpW8veFZYIjRVWpWco9Sk4BSCwHKysZ06hMGdOBeIZShkaYSpFSqlWHoUzIbWDoN+jQCxudrrOD412c5X0IMtwvymVzU0BfXmAJFImZNNgYq1dIOkLsSLWwTxviL1aVJkpqnnACnRWJ1CoVQsRuTMAE21PhfXqu3ltVgwdFCkpOhHJUlyJ3AMx1thhw/Lo1c16seTRPlUtVg9YAQgjYIk32DObyMBN2bBFmqPlsnTpUwHakAuoCTexcKbPzGSsiZ3w38Ou/lxWqmo+zSAoBkjQBEgDt7r853hHHxXIpsZJ5qTsNOtN9Lct2Ai9pMWGO3FKdSp5lJVbWELRMB2UgqJN9QHax2J2xAm1OitxUo2UHE+FrU0VIkrNx6lIm4jeOx72xzE/4Y8V09OnmCk84e4WpMECbgRBvex7TjmKnROvsJ4hwapl6n0piqrTGorru0fZAUWwnr5VahzKkB0YK4JJ3DDSwItBhojlOnuTgXiXFfMpClnKNSo4LkWcRYySaZgja2NOH8Q0UKuYqMYclShIApLS35fmFAEX0DqcdxdBX8lBluImtlldhOgaGE7MkAhoMapIMX3jAX0ypVBpslmBkhSRHa9wJuQDAx28Ps2imo0hgtxMCSsjawYGV+IOKCi9gsmReYAG+1jvhDiOi62YcKrAhC1jGj77WjY2icLeKZM1Hq0iCyEIxiAVMsQQWNnkBgR1Hxw0qDQDYEK2okbWMwT/XocdaFAOapUiS4vEhl0yJ9iC3wkxjqfZt9kdR4x9e2WzErUpmA5EauquB0VrG031AdMWOVcPDsoMCfe0SPhiO8WcOWtVYBTIUgEKGdHG6sDupUqSk3BkXGO/hbxVpBo5iToGosnOyp/HAvVo9fMEsI5h9rDoyT6ESTRZZiiUOuizJvYcyt2BXYwdiL/HHVeKmAKiAKG5mppytvZlgMG9xIxvlswtRQyEMIBBUggz9oEWKkbHGGbokEbt2IF7bnB8RYPnGo1dYpkVUqXelEMr9HUMZBiRt1xiPCtJlUg1UZlv9WRbtFoYHrGB/8nhqjmpTBliwZjJiEhQehFzHtjplKjrpWnVrU1GoWqFwNJsNNXVM7k7DGX8o6vgM/wAjeSC3MlMy1RnfnZRB8qmq+kMRzNdtOAc/4dqH0VgOZqiFjKHVqBVyoJG8yLC4w8zWbqDleotRdCsDogliDDDTaJtbm98Jcx4hr0056VHSokKNQEjbT2+Ezee+CtGbFeZ8O5k6aZordbuDTIZxMuGQiLRZpNsdsp4Qq6agJy5qOCiowBABg6/SSAACJnrfB+Y8a1Z0HLUiVEQtZoLMFiYW8Te/tjfK+MM0dRFDLiFckajJ0g8sTPbvAwx8QPyAjw6DUaivK0B0pBUemUkCpS1+pWBJKEmehGNcr4cNMiouYdisx5tEIsMBIJX17ARMX64Bz3jnNSRGXmYLCm202gMfmLYCPi3Muw05kIVF4pjTf4iCRaCes42LiujnY0oeGaco7EpSpuHElucU7KxFhAaAeWCCYJMxpW8RZML9Yy1wCoAguTeCxtBAuwDA9rSMQeZruwBquxUX0kn1d9J3nf2nGcQmoD07Q0Rt3uAN+mNteA0VWR4uazoUpCmoqV7AwzUxRVihY9CSFgWAnE/nm11Hb1aVVNRN9NOmlOZNySQYjG/Cxops0kFkNJRYktUBYtc8qBZGruZOBshRbMOtLLp5hBn23PM/8KD336A74B72xlHXI5CoayrSJLMLNpJ0qBDVjA27Wk26Rj0zLcBalToZfWopojNoanPmAEEVHm9OpqPNE3neMbeFPDDZWmQAC73qVWa7kbQq+lRsFnpfDOtlihBW41aj05mFybQThLkmMUaJ3j3BtRmkBTYDlhjGqdxF1ETf/vg7h7VamWVSCKlNNIqMZDGIvNySN5tMYNqvKkIVBIItYhgBEfOMY5PiL1IJSxEQe9pUg77m/thDux6uiP8AEfC6lGstVZarZqpkxUDcosI5gARO9yOmPmLHjnDvOpwsqyHlO17ypnoRt7++OYNdHaPn0t6GTZjRppUZeZVQIitBgsVv5Z2kx7m+PPc9xIUzNHydFQLUJB1HUhuTqJhdfKRJBsRO+KX9rn7hf5qf/EbAf7RP3y//ABz+eKIkjNOB8a886y68rXEQOcFwDa4FxOKVGNixIAEqF6i14Gyk7HEH4E2q/Bv92nj0DLetv5l/MYRPsqj0d8lxCWCspBs1pgA3vI36QJwybJ0/LLIACSGJEXgwSY3thfw/f/7H/LB+S/dH+U/1wMTJ/Qk8Q8P1KzLKujB5UDmAEFd7NpgTPb3xOZzhGrLrAmsHU0mFTy3pk3DIwUkN0KkEHFzxH9zV/k/oMTmT3qfy/wDSfAPUk0Etxdijh/GXyTKub0IrtArJHks5uQStqNSblfSTJG+LBcwrKCNibmbXuCPnGJfxT/orMf3SYH/Z3/o+n8D/AFxTjly2yZlZWy4DW2LajeJJAG21iBf44W1MtH2mALsb9JM2IvhivppfBccbf/bw0EW0crex0iRYbSSL+0j3scYZrIuysCTJa0dIAO/QfHfDf/Uj9f6wYX5b90Pg/wCWOpHEhRzNSmzA82mCwMCSdtib3n5Y5TqBalQgGChQFgRzErOwlBE2645xjan/ADU/yXDmp+4r/wB6v/EOMaMJrNZSqdX2PZm3E9dVxa9++OmURuYtaTeVJExJi8EG1ukYI4jvV/uz/wA2GR/d/f8AkuCMEz8NCqxQhmJ0iYMwAZkxFx7wMdatICajwWuSwEDUNrnvE9yDjtxb0D+f+gwq8T7L/tfmcaCOeCeG6vEarFW8nLyVatHqFuRAfUd56Dr2x614f4dSy1PyKa6NAkkmS/8Abc/abofwtgbwd/o7J/3WGK/+4X+Vv+TCZOxkVoL8wbAj5fhjPQIJ+8bx8u+DE6fHA53fCmGhBXyimrfV/ZkQCR8tzucDAspaxgtyz2NyPkZGHPE+n66jEvxDY/7f+8cDIpj0MaWd0tocaWaV2JUgXuek9Jgk7Y5hQf8Aqf8AbHMYcf/Z"/>
          <p:cNvSpPr>
            <a:spLocks noChangeAspect="1" noChangeArrowheads="1"/>
          </p:cNvSpPr>
          <p:nvPr/>
        </p:nvSpPr>
        <p:spPr bwMode="auto">
          <a:xfrm>
            <a:off x="63500" y="-638175"/>
            <a:ext cx="2057400" cy="1304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604" name="Picture 4" descr="http://www.tribuneindia.com/2003/20030406/spectrum/tr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1546" y="1828800"/>
            <a:ext cx="3602453" cy="2294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335</TotalTime>
  <Words>258</Words>
  <Application>Microsoft Macintosh PowerPoint</Application>
  <PresentationFormat>On-screen Show 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Precedent</vt:lpstr>
      <vt:lpstr>3.4 Buddhist symbols and icons</vt:lpstr>
      <vt:lpstr>Buddhist Symbols and icons</vt:lpstr>
      <vt:lpstr>Buddha</vt:lpstr>
      <vt:lpstr>Mudras</vt:lpstr>
      <vt:lpstr>sTUPA</vt:lpstr>
      <vt:lpstr>Stupa What do you find inside? </vt:lpstr>
      <vt:lpstr>Stupa What do you find inside? </vt:lpstr>
      <vt:lpstr>The Lotus flower</vt:lpstr>
      <vt:lpstr>Buddhapada</vt:lpstr>
      <vt:lpstr>Dharmachakra</vt:lpstr>
      <vt:lpstr>The wheel of life</vt:lpstr>
      <vt:lpstr>Mandala</vt:lpstr>
      <vt:lpstr>The Triple Jewel</vt:lpstr>
      <vt:lpstr>The Triple jewel</vt:lpstr>
      <vt:lpstr>The triple jewel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3.4 Buddhist symbols and icons</dc:title>
  <dc:creator>Jason Brazeau</dc:creator>
  <cp:lastModifiedBy>Jason Brazeau</cp:lastModifiedBy>
  <cp:revision>31</cp:revision>
  <dcterms:created xsi:type="dcterms:W3CDTF">2012-12-06T07:12:04Z</dcterms:created>
  <dcterms:modified xsi:type="dcterms:W3CDTF">2012-12-12T07:40:11Z</dcterms:modified>
</cp:coreProperties>
</file>